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312" r:id="rId8"/>
    <p:sldId id="257" r:id="rId9"/>
    <p:sldId id="258" r:id="rId10"/>
    <p:sldId id="259" r:id="rId11"/>
    <p:sldId id="260" r:id="rId12"/>
    <p:sldId id="261" r:id="rId13"/>
    <p:sldId id="262" r:id="rId14"/>
    <p:sldId id="287" r:id="rId15"/>
    <p:sldId id="285" r:id="rId16"/>
    <p:sldId id="286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</p:sldIdLst>
  <p:sldSz cx="10693400" cy="7556500"/>
  <p:notesSz cx="10693400" cy="7556500"/>
  <p:embeddedFontLst>
    <p:embeddedFont>
      <p:font typeface="KBVTHR+MicrosoftYaHei" panose="020B0503020204020204" charset="-122"/>
      <p:regular r:id="rId43"/>
    </p:embeddedFont>
    <p:embeddedFont>
      <p:font typeface="EURHAA+Calibri" panose="020F0502020204030204"/>
      <p:regular r:id="rId44"/>
    </p:embeddedFont>
    <p:embeddedFont>
      <p:font typeface="黑体" panose="02010609060101010101" charset="-122"/>
      <p:regular r:id="rId45"/>
    </p:embeddedFont>
    <p:embeddedFont>
      <p:font typeface="Consolas" panose="020B0609020204030204"/>
      <p:regular r:id="rId46"/>
      <p:bold r:id="rId47"/>
      <p:italic r:id="rId48"/>
      <p:boldItalic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</p:embeddedFontLst>
  <p:custDataLst>
    <p:tags r:id="rId54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4" Type="http://schemas.openxmlformats.org/officeDocument/2006/relationships/tags" Target="tags/tag11.xml"/><Relationship Id="rId53" Type="http://schemas.openxmlformats.org/officeDocument/2006/relationships/font" Target="fonts/font11.fntdata"/><Relationship Id="rId52" Type="http://schemas.openxmlformats.org/officeDocument/2006/relationships/font" Target="fonts/font10.fntdata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786880" y="4785995"/>
            <a:ext cx="14928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王曼曼</a:t>
            </a:r>
            <a:endParaRPr lang="zh-CN"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0" y="5361940"/>
            <a:ext cx="393509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spc="24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manmanwmm@163.com</a:t>
            </a:r>
            <a:endParaRPr lang="en-US" sz="2200" spc="24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8550" y="0"/>
            <a:ext cx="8307070" cy="76085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8550" y="1405890"/>
            <a:ext cx="8153400" cy="5168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531860" y="1690370"/>
            <a:ext cx="720090" cy="431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8658860" y="2338070"/>
            <a:ext cx="452755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4384675" y="3778250"/>
            <a:ext cx="1762125" cy="3276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305550" y="4407535"/>
            <a:ext cx="1762125" cy="3276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6346190" y="6339840"/>
            <a:ext cx="452755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object 3"/>
          <p:cNvSpPr txBox="1"/>
          <p:nvPr>
            <p:custDataLst>
              <p:tags r:id="rId7"/>
            </p:custDataLst>
          </p:nvPr>
        </p:nvSpPr>
        <p:spPr>
          <a:xfrm>
            <a:off x="4050665" y="753745"/>
            <a:ext cx="252984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 algn="ctr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查找</a:t>
            </a:r>
            <a:r>
              <a:rPr lang="en-US" altLang="zh-CN"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Cookie</a:t>
            </a:r>
            <a:endParaRPr lang="en-US" altLang="zh-CN" sz="27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1365" y="1220304"/>
            <a:ext cx="8313131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https://www.amazon.cn/gp/product/B01M8L5Z3Y</a:t>
            </a:r>
            <a:endParaRPr sz="27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矩形 2"/>
          <p:cNvSpPr/>
          <p:nvPr/>
        </p:nvSpPr>
        <p:spPr>
          <a:xfrm>
            <a:off x="1242695" y="3562350"/>
            <a:ext cx="6264275" cy="7200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2975" y="3025482"/>
            <a:ext cx="3947632" cy="2806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http://www.baidu.com</a:t>
            </a:r>
            <a:endParaRPr sz="27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26060" marR="0">
              <a:lnSpc>
                <a:spcPts val="3170"/>
              </a:lnSpc>
              <a:spcBef>
                <a:spcPts val="15410"/>
              </a:spcBef>
              <a:spcAft>
                <a:spcPts val="0"/>
              </a:spcAft>
            </a:pPr>
            <a:r>
              <a:rPr sz="2700" spc="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http://www.so.com</a:t>
            </a:r>
            <a:endParaRPr sz="2700" spc="1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62514" y="3114391"/>
            <a:ext cx="7740871" cy="2343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百度的关键词接口：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1328420" marR="0">
              <a:lnSpc>
                <a:spcPts val="3170"/>
              </a:lnSpc>
              <a:spcBef>
                <a:spcPts val="1625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http://www.baidu.com/s?</a:t>
            </a:r>
            <a:r>
              <a:rPr sz="2700" spc="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wd=</a:t>
            </a:r>
            <a:r>
              <a:rPr sz="27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keyword</a:t>
            </a:r>
            <a:endParaRPr sz="270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  <a:p>
            <a:pPr marL="635" marR="0">
              <a:lnSpc>
                <a:spcPts val="3570"/>
              </a:lnSpc>
              <a:spcBef>
                <a:spcPts val="133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360</a:t>
            </a: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的关键词接口：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1328420" marR="0">
              <a:lnSpc>
                <a:spcPts val="3170"/>
              </a:lnSpc>
              <a:spcBef>
                <a:spcPts val="1675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http://www.so.com/s?</a:t>
            </a:r>
            <a:r>
              <a:rPr sz="27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q=keyword</a:t>
            </a:r>
            <a:endParaRPr sz="270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矩形 2"/>
          <p:cNvSpPr/>
          <p:nvPr/>
        </p:nvSpPr>
        <p:spPr>
          <a:xfrm>
            <a:off x="1098550" y="3521710"/>
            <a:ext cx="9144635" cy="7607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8673" y="2546702"/>
            <a:ext cx="3590256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网络图片链接的格式：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7090" y="3212782"/>
            <a:ext cx="6603555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http://www.example.com/</a:t>
            </a:r>
            <a:r>
              <a:rPr sz="2700" spc="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picture.jpg</a:t>
            </a:r>
            <a:endParaRPr sz="2700" spc="1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8673" y="3870144"/>
            <a:ext cx="8892071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国家地理：</a:t>
            </a: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http://www.nationalgeographic.com.cn/</a:t>
            </a:r>
            <a:endParaRPr sz="27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673" y="4574995"/>
            <a:ext cx="3813087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选择一个图片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Web</a:t>
            </a: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页面：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8673" y="5204003"/>
            <a:ext cx="8931934" cy="803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2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http://www.nationalgeographic.com.cn/photography/photo_of_the_</a:t>
            </a:r>
            <a:endParaRPr sz="2050" spc="-12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2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day/3921.html</a:t>
            </a:r>
            <a:endParaRPr sz="2050" spc="-12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5387" y="1424991"/>
            <a:ext cx="8512302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图片地址：</a:t>
            </a:r>
            <a:r>
              <a:rPr sz="2200" spc="3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http://image.nationalgeographic.com.cn/2017/</a:t>
            </a:r>
            <a:endParaRPr sz="2200" spc="3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87" y="1978643"/>
            <a:ext cx="4247456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0211/20170211061910157.jpg</a:t>
            </a:r>
            <a:endParaRPr sz="2200" spc="3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87125" y="1261452"/>
            <a:ext cx="7362154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http://m.ip138.com/ip.asp?ip=</a:t>
            </a:r>
            <a:r>
              <a:rPr sz="2700" spc="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ipaddress</a:t>
            </a:r>
            <a:endParaRPr sz="2700" spc="1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9158" y="1123396"/>
            <a:ext cx="4391441" cy="561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25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8" dirty="0">
                <a:solidFill>
                  <a:srgbClr val="000000"/>
                </a:solidFill>
                <a:latin typeface="EURHAA+Calibri" panose="020F0502020204030204"/>
                <a:cs typeface="EURHAA+Calibri" panose="020F0502020204030204"/>
              </a:rPr>
              <a:t>TheꢀWebsiteꢀisꢀtheꢀ</a:t>
            </a:r>
            <a:r>
              <a:rPr sz="3400" dirty="0">
                <a:solidFill>
                  <a:srgbClr val="FF921A"/>
                </a:solidFill>
                <a:latin typeface="EURHAA+Calibri" panose="020F0502020204030204"/>
                <a:cs typeface="EURHAA+Calibri" panose="020F0502020204030204"/>
              </a:rPr>
              <a:t>API</a:t>
            </a:r>
            <a:r>
              <a:rPr sz="3400" spc="-159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dirty="0">
                <a:solidFill>
                  <a:srgbClr val="FF921A"/>
                </a:solidFill>
                <a:latin typeface="EURHAA+Calibri" panose="020F0502020204030204"/>
                <a:cs typeface="EURHAA+Calibri" panose="020F0502020204030204"/>
              </a:rPr>
              <a:t>…</a:t>
            </a:r>
            <a:endParaRPr sz="3050" dirty="0">
              <a:solidFill>
                <a:srgbClr val="FF921A"/>
              </a:solidFill>
              <a:latin typeface="EURHAA+Calibri" panose="020F0502020204030204"/>
              <a:cs typeface="EURHAA+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7745" y="1994851"/>
            <a:ext cx="1530571" cy="457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0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0" dirty="0">
                <a:solidFill>
                  <a:srgbClr val="000000"/>
                </a:solidFill>
                <a:latin typeface="EURHAA+Calibri" panose="020F0502020204030204"/>
                <a:cs typeface="EURHAA+Calibri" panose="020F0502020204030204"/>
              </a:rPr>
              <a:t>robots.txt</a:t>
            </a:r>
            <a:endParaRPr sz="2700" spc="-10" dirty="0">
              <a:solidFill>
                <a:srgbClr val="000000"/>
              </a:solidFill>
              <a:latin typeface="EURHAA+Calibri" panose="020F0502020204030204"/>
              <a:cs typeface="EURHAA+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6389" y="2502890"/>
            <a:ext cx="1699411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23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网络爬虫排除标准</a:t>
            </a:r>
            <a:endParaRPr sz="1500" spc="23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1335" y="3009073"/>
            <a:ext cx="1426030" cy="457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0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EURHAA+Calibri" panose="020F0502020204030204"/>
                <a:cs typeface="EURHAA+Calibri" panose="020F0502020204030204"/>
              </a:rPr>
              <a:t>Requests</a:t>
            </a:r>
            <a:endParaRPr sz="2700" dirty="0">
              <a:solidFill>
                <a:srgbClr val="000000"/>
              </a:solidFill>
              <a:latin typeface="EURHAA+Calibri" panose="020F0502020204030204"/>
              <a:cs typeface="EURHAA+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831" y="3546830"/>
            <a:ext cx="1860715" cy="640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2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自动爬取HTML页面</a:t>
            </a:r>
            <a:endParaRPr sz="1500" spc="2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80645" marR="0">
              <a:lnSpc>
                <a:spcPts val="2005"/>
              </a:lnSpc>
              <a:spcBef>
                <a:spcPts val="740"/>
              </a:spcBef>
              <a:spcAft>
                <a:spcPts val="0"/>
              </a:spcAft>
            </a:pPr>
            <a:r>
              <a:rPr sz="1500" spc="23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自动网络请求提交</a:t>
            </a:r>
            <a:endParaRPr sz="1500" spc="23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1081" y="4006531"/>
            <a:ext cx="1279034" cy="457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0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EURHAA+Calibri" panose="020F0502020204030204"/>
                <a:cs typeface="EURHAA+Calibri" panose="020F0502020204030204"/>
              </a:rPr>
              <a:t>Projects</a:t>
            </a:r>
            <a:endParaRPr sz="2700" dirty="0">
              <a:solidFill>
                <a:srgbClr val="000000"/>
              </a:solidFill>
              <a:latin typeface="EURHAA+Calibri" panose="020F0502020204030204"/>
              <a:cs typeface="EURHAA+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6153" y="4513046"/>
            <a:ext cx="925279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23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实战项目</a:t>
            </a:r>
            <a:endParaRPr sz="1500" spc="23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5919" y="5230897"/>
            <a:ext cx="5309883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9" dirty="0">
                <a:solidFill>
                  <a:srgbClr val="7E7E7E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掌握定向网络数据爬取和网页解析的基本能力</a:t>
            </a:r>
            <a:endParaRPr sz="2050" spc="-19" dirty="0">
              <a:solidFill>
                <a:srgbClr val="7E7E7E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05485" y="5828840"/>
            <a:ext cx="4802831" cy="553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4050" spc="20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网络爬虫与信息提取</a:t>
            </a:r>
            <a:endParaRPr sz="4050" spc="20" dirty="0">
              <a:solidFill>
                <a:srgbClr val="000000"/>
              </a:solidFill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矩形 2"/>
          <p:cNvSpPr/>
          <p:nvPr/>
        </p:nvSpPr>
        <p:spPr>
          <a:xfrm>
            <a:off x="2250440" y="3634105"/>
            <a:ext cx="6696710" cy="3600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9643" y="2737964"/>
            <a:ext cx="5231930" cy="2967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实例1：京东商品页面的爬取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实例2：亚马逊商品页面的爬取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30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实例3：百度/360搜索关键字提交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30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实例4：网络图片的爬取和存储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305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实例5：IP地址归属地的自动查询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8087" y="3567509"/>
            <a:ext cx="2560478" cy="1288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spc="11" dirty="0">
                <a:solidFill>
                  <a:srgbClr val="FF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以爬虫视角看</a:t>
            </a:r>
            <a:endParaRPr sz="3150" spc="11" dirty="0">
              <a:solidFill>
                <a:srgbClr val="FF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201295" marR="0">
              <a:lnSpc>
                <a:spcPts val="4165"/>
              </a:lnSpc>
              <a:spcBef>
                <a:spcPts val="1465"/>
              </a:spcBef>
              <a:spcAft>
                <a:spcPts val="0"/>
              </a:spcAft>
            </a:pPr>
            <a:r>
              <a:rPr sz="3150" dirty="0">
                <a:solidFill>
                  <a:srgbClr val="FF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待网络内容</a:t>
            </a:r>
            <a:endParaRPr sz="3150" dirty="0">
              <a:solidFill>
                <a:srgbClr val="FF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21949" y="2413352"/>
            <a:ext cx="5231929" cy="2966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实例1：京东商品页面的爬取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实例2：亚马逊商品页面的爬取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30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实例3：百度/360搜索关键字提交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30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实例4：网络图片的爬取和存储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30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BVTHR+MicrosoftYaHei" panose="020B0503020204020204" charset="-122"/>
                <a:cs typeface="KBVTHR+MicrosoftYaHei" panose="020B0503020204020204" charset="-122"/>
              </a:rPr>
              <a:t>实例5：IP地址归属地的自动查询</a:t>
            </a:r>
            <a:endParaRPr sz="2700" dirty="0">
              <a:solidFill>
                <a:srgbClr val="000000"/>
              </a:solidFill>
              <a:latin typeface="KBVTHR+MicrosoftYaHei" panose="020B0503020204020204" charset="-122"/>
              <a:cs typeface="KBVTHR+MicrosoftYaHei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65305" y="1076794"/>
            <a:ext cx="6225284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https://item.jd.com/2967929.html</a:t>
            </a:r>
            <a:endParaRPr sz="27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32635" y="3634105"/>
            <a:ext cx="1773555" cy="28086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2265045" y="6243320"/>
            <a:ext cx="744474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https://www.dushu.com/showbook/135364/</a:t>
            </a:r>
            <a:endParaRPr sz="27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>
            <p:custDataLst>
              <p:tags r:id="rId1"/>
            </p:custDataLst>
          </p:nvPr>
        </p:nvSpPr>
        <p:spPr>
          <a:xfrm>
            <a:off x="234315" y="675640"/>
            <a:ext cx="10246995" cy="68440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import requests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url="https://item.jd.com/2967929.html"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highlight>
                  <a:srgbClr val="FFFF00"/>
                </a:highlight>
                <a:latin typeface="Consolas" panose="020B0609020204030204"/>
                <a:cs typeface="Consolas" panose="020B0609020204030204"/>
                <a:sym typeface="+mn-ea"/>
              </a:rPr>
              <a:t>header=</a:t>
            </a: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{'user-Agent':'Mozilla/5.0 (Windows NT 10.0; Win64; x64) AppleWebKit/537.36 (KHTML, like Gecko) Chrome/119.0.0.0 Safari/537.36 Edg/119.0.0.0'}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/>
                <a:cs typeface="Consolas" panose="020B0609020204030204"/>
              </a:rPr>
              <a:t>cookie=</a:t>
            </a: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'''</a:t>
            </a:r>
            <a:r>
              <a:rPr lang="en-US"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xxxxxxxxxxxxxx</a:t>
            </a: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'''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/>
                <a:cs typeface="Consolas" panose="020B0609020204030204"/>
              </a:rPr>
              <a:t>mycookies=cookie.split(';')</a:t>
            </a:r>
            <a:endParaRPr sz="1600" spc="1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/>
                <a:cs typeface="Consolas" panose="020B0609020204030204"/>
              </a:rPr>
              <a:t>cookies={}</a:t>
            </a:r>
            <a:endParaRPr sz="1600" spc="1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/>
                <a:cs typeface="Consolas" panose="020B0609020204030204"/>
              </a:rPr>
              <a:t>for cookie in mycookies:</a:t>
            </a:r>
            <a:endParaRPr sz="1600" spc="1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/>
                <a:cs typeface="Consolas" panose="020B0609020204030204"/>
              </a:rPr>
              <a:t>    name, value = cookie.strip() .split('=' ,1)</a:t>
            </a:r>
            <a:endParaRPr sz="1600" spc="1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/>
                <a:cs typeface="Consolas" panose="020B0609020204030204"/>
              </a:rPr>
              <a:t>    cookies[name] = value</a:t>
            </a:r>
            <a:endParaRPr sz="1600" spc="1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try: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    r=requests.get(url, </a:t>
            </a:r>
            <a:r>
              <a:rPr sz="1600" spc="1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/>
                <a:cs typeface="Consolas" panose="020B0609020204030204"/>
              </a:rPr>
              <a:t>headers=header, cookies=cookies</a:t>
            </a: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 timeout=60)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    r.raise_for_status()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    r.encoding=r.apparent_encoding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    print(r.text[:1000])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except: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    print("爬取失败")</a:t>
            </a:r>
            <a:endParaRPr sz="1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3"/>
          <p:cNvSpPr txBox="1"/>
          <p:nvPr>
            <p:custDataLst>
              <p:tags r:id="rId2"/>
            </p:custDataLst>
          </p:nvPr>
        </p:nvSpPr>
        <p:spPr>
          <a:xfrm>
            <a:off x="4266565" y="269240"/>
            <a:ext cx="153543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 algn="ctr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700" b="1" spc="10" dirty="0">
                <a:solidFill>
                  <a:schemeClr val="tx1"/>
                </a:solidFill>
                <a:latin typeface="Consolas" panose="020B0609020204030204"/>
                <a:cs typeface="Consolas" panose="020B0609020204030204"/>
              </a:rPr>
              <a:t>全代码</a:t>
            </a:r>
            <a:endParaRPr lang="zh-CN" sz="2700" b="1" spc="10" dirty="0">
              <a:solidFill>
                <a:schemeClr val="tx1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535" y="2338070"/>
            <a:ext cx="7056755" cy="25203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commondata" val="eyJoZGlkIjoiYjAwOTUyY2Y3YTQ0Mjc4Njc0MjJiYjhlNzdmNmYyZD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1356</Words>
  <Application>WPS 演示</Application>
  <PresentationFormat>On-screen Show (4:3)</PresentationFormat>
  <Paragraphs>90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</vt:lpstr>
      <vt:lpstr>宋体</vt:lpstr>
      <vt:lpstr>Wingdings</vt:lpstr>
      <vt:lpstr>KBVTHR+MicrosoftYaHei</vt:lpstr>
      <vt:lpstr>EURHAA+Calibri</vt:lpstr>
      <vt:lpstr>Times New Roman</vt:lpstr>
      <vt:lpstr>黑体</vt:lpstr>
      <vt:lpstr>Consolas</vt:lpstr>
      <vt:lpstr>Calibri</vt:lpstr>
      <vt:lpstr>微软雅黑</vt:lpstr>
      <vt:lpstr>Arial Unicode MS</vt:lpstr>
      <vt:lpstr>Theme Office</vt:lpstr>
      <vt:lpstr>1_Theme Office</vt:lpstr>
      <vt:lpstr>2_Theme Office</vt:lpstr>
      <vt:lpstr>3_Theme Office</vt:lpstr>
      <vt:lpstr>4_Theme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lenovo</dc:creator>
  <cp:lastModifiedBy>声声慢</cp:lastModifiedBy>
  <cp:revision>11</cp:revision>
  <dcterms:created xsi:type="dcterms:W3CDTF">2021-09-01T06:52:00Z</dcterms:created>
  <dcterms:modified xsi:type="dcterms:W3CDTF">2023-11-16T02:42:28Z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35DAF418F9D54EC0933DE32E99F60395</vt:lpwstr>
  </property>
  <property fmtid="{D5CDD505-2E9C-101B-9397-08002B2CF9AE}" pid="3" name="KSOProductBuildVer">
    <vt:lpwstr>2052-12.1.0.15712</vt:lpwstr>
  </property>
</Properties>
</file>